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9"/>
  </p:notesMasterIdLst>
  <p:sldIdLst>
    <p:sldId id="257" r:id="rId2"/>
    <p:sldId id="258" r:id="rId3"/>
    <p:sldId id="260" r:id="rId4"/>
    <p:sldId id="261" r:id="rId5"/>
    <p:sldId id="262" r:id="rId6"/>
    <p:sldId id="259"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5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108" d="100"/>
          <a:sy n="108" d="100"/>
        </p:scale>
        <p:origin x="51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4E5112-3B00-4D90-B279-7BDE2C885423}" type="datetimeFigureOut">
              <a:rPr lang="en-US" smtClean="0"/>
              <a:t>9/23/2018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9E148-966D-476F-8115-2C8360689ED5}" type="slidenum">
              <a:rPr lang="en-US" smtClean="0"/>
              <a:t>‹#›</a:t>
            </a:fld>
            <a:endParaRPr lang="en-US"/>
          </a:p>
        </p:txBody>
      </p:sp>
    </p:spTree>
    <p:extLst>
      <p:ext uri="{BB962C8B-B14F-4D97-AF65-F5344CB8AC3E}">
        <p14:creationId xmlns:p14="http://schemas.microsoft.com/office/powerpoint/2010/main" val="2436587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9E148-966D-476F-8115-2C8360689ED5}" type="slidenum">
              <a:rPr lang="en-US" smtClean="0"/>
              <a:t>2</a:t>
            </a:fld>
            <a:endParaRPr lang="en-US"/>
          </a:p>
        </p:txBody>
      </p:sp>
    </p:spTree>
    <p:extLst>
      <p:ext uri="{BB962C8B-B14F-4D97-AF65-F5344CB8AC3E}">
        <p14:creationId xmlns:p14="http://schemas.microsoft.com/office/powerpoint/2010/main" val="284725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B09E148-966D-476F-8115-2C8360689ED5}" type="slidenum">
              <a:rPr lang="en-US" smtClean="0"/>
              <a:t>4</a:t>
            </a:fld>
            <a:endParaRPr lang="en-US"/>
          </a:p>
        </p:txBody>
      </p:sp>
    </p:spTree>
    <p:extLst>
      <p:ext uri="{BB962C8B-B14F-4D97-AF65-F5344CB8AC3E}">
        <p14:creationId xmlns:p14="http://schemas.microsoft.com/office/powerpoint/2010/main" val="1098990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6445692-27F7-4CD5-A06F-4F56C0927FA9}" type="datetimeFigureOut">
              <a:rPr lang="en-US" smtClean="0"/>
              <a:t>9/23/2018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1611042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445692-27F7-4CD5-A06F-4F56C0927FA9}" type="datetimeFigureOut">
              <a:rPr lang="en-US" smtClean="0"/>
              <a:t>9/23/2018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3730128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445692-27F7-4CD5-A06F-4F56C0927FA9}" type="datetimeFigureOut">
              <a:rPr lang="en-US" smtClean="0"/>
              <a:t>9/23/2018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1155944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445692-27F7-4CD5-A06F-4F56C0927FA9}" type="datetimeFigureOut">
              <a:rPr lang="en-US" smtClean="0"/>
              <a:t>9/23/2018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E60FE-BADD-41D8-9879-0BFFF3B397B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99127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445692-27F7-4CD5-A06F-4F56C0927FA9}" type="datetimeFigureOut">
              <a:rPr lang="en-US" smtClean="0"/>
              <a:t>9/23/2018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1086283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6445692-27F7-4CD5-A06F-4F56C0927FA9}" type="datetimeFigureOut">
              <a:rPr lang="en-US" smtClean="0"/>
              <a:t>9/23/2018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2509878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6445692-27F7-4CD5-A06F-4F56C0927FA9}" type="datetimeFigureOut">
              <a:rPr lang="en-US" smtClean="0"/>
              <a:t>9/23/2018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1424199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445692-27F7-4CD5-A06F-4F56C0927FA9}" type="datetimeFigureOut">
              <a:rPr lang="en-US" smtClean="0"/>
              <a:t>9/23/2018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203075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445692-27F7-4CD5-A06F-4F56C0927FA9}" type="datetimeFigureOut">
              <a:rPr lang="en-US" smtClean="0"/>
              <a:t>9/23/2018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1601293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445692-27F7-4CD5-A06F-4F56C0927FA9}" type="datetimeFigureOut">
              <a:rPr lang="en-US" smtClean="0"/>
              <a:t>9/23/2018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27891991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445692-27F7-4CD5-A06F-4F56C0927FA9}" type="datetimeFigureOut">
              <a:rPr lang="en-US" smtClean="0"/>
              <a:t>9/23/2018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2649110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445692-27F7-4CD5-A06F-4F56C0927FA9}" type="datetimeFigureOut">
              <a:rPr lang="en-US" smtClean="0"/>
              <a:t>9/23/2018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1127367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445692-27F7-4CD5-A06F-4F56C0927FA9}" type="datetimeFigureOut">
              <a:rPr lang="en-US" smtClean="0"/>
              <a:t>9/23/2018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522993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445692-27F7-4CD5-A06F-4F56C0927FA9}" type="datetimeFigureOut">
              <a:rPr lang="en-US" smtClean="0"/>
              <a:t>9/23/2018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1352897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445692-27F7-4CD5-A06F-4F56C0927FA9}" type="datetimeFigureOut">
              <a:rPr lang="en-US" smtClean="0"/>
              <a:t>9/23/2018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1705577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445692-27F7-4CD5-A06F-4F56C0927FA9}" type="datetimeFigureOut">
              <a:rPr lang="en-US" smtClean="0"/>
              <a:t>9/23/2018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440467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445692-27F7-4CD5-A06F-4F56C0927FA9}" type="datetimeFigureOut">
              <a:rPr lang="en-US" smtClean="0"/>
              <a:t>9/23/2018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E60FE-BADD-41D8-9879-0BFFF3B397B7}" type="slidenum">
              <a:rPr lang="en-US" smtClean="0"/>
              <a:t>‹#›</a:t>
            </a:fld>
            <a:endParaRPr lang="en-US"/>
          </a:p>
        </p:txBody>
      </p:sp>
    </p:spTree>
    <p:extLst>
      <p:ext uri="{BB962C8B-B14F-4D97-AF65-F5344CB8AC3E}">
        <p14:creationId xmlns:p14="http://schemas.microsoft.com/office/powerpoint/2010/main" val="734741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445692-27F7-4CD5-A06F-4F56C0927FA9}" type="datetimeFigureOut">
              <a:rPr lang="en-US" smtClean="0"/>
              <a:t>9/23/2018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4DE60FE-BADD-41D8-9879-0BFFF3B397B7}" type="slidenum">
              <a:rPr lang="en-US" smtClean="0"/>
              <a:t>‹#›</a:t>
            </a:fld>
            <a:endParaRPr lang="en-US"/>
          </a:p>
        </p:txBody>
      </p:sp>
    </p:spTree>
    <p:extLst>
      <p:ext uri="{BB962C8B-B14F-4D97-AF65-F5344CB8AC3E}">
        <p14:creationId xmlns:p14="http://schemas.microsoft.com/office/powerpoint/2010/main" val="212279818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EF9292F-A5BE-4B25-8DF2-8EE1067DB5EE}"/>
              </a:ext>
            </a:extLst>
          </p:cNvPr>
          <p:cNvGrpSpPr/>
          <p:nvPr/>
        </p:nvGrpSpPr>
        <p:grpSpPr>
          <a:xfrm>
            <a:off x="254000" y="741680"/>
            <a:ext cx="11836400" cy="6189027"/>
            <a:chOff x="0" y="0"/>
            <a:chExt cx="12192000" cy="6503987"/>
          </a:xfrm>
        </p:grpSpPr>
        <p:pic>
          <p:nvPicPr>
            <p:cNvPr id="1026" name="Picture 2" descr="Related image">
              <a:extLst>
                <a:ext uri="{FF2B5EF4-FFF2-40B4-BE49-F238E27FC236}">
                  <a16:creationId xmlns:a16="http://schemas.microsoft.com/office/drawing/2014/main" id="{2CFCE480-3B6E-4FFC-BA06-F2EEE43C4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503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63852D-5FE9-4687-9B2F-727A97AFA5DA}"/>
                </a:ext>
              </a:extLst>
            </p:cNvPr>
            <p:cNvSpPr txBox="1"/>
            <p:nvPr/>
          </p:nvSpPr>
          <p:spPr>
            <a:xfrm>
              <a:off x="1818640" y="782320"/>
              <a:ext cx="2346960" cy="1067350"/>
            </a:xfrm>
            <a:prstGeom prst="rect">
              <a:avLst/>
            </a:prstGeom>
            <a:solidFill>
              <a:srgbClr val="0F75BC"/>
            </a:solidFill>
          </p:spPr>
          <p:txBody>
            <a:bodyPr wrap="square" rtlCol="0">
              <a:spAutoFit/>
            </a:bodyPr>
            <a:lstStyle/>
            <a:p>
              <a:pPr algn="ctr"/>
              <a:r>
                <a:rPr lang="en-US" sz="2000" dirty="0"/>
                <a:t>“Alexa,  turn on the Ajax Bot”</a:t>
              </a:r>
            </a:p>
            <a:p>
              <a:pPr algn="ctr"/>
              <a:endParaRPr lang="en-IN" sz="2000" dirty="0"/>
            </a:p>
          </p:txBody>
        </p:sp>
        <p:sp>
          <p:nvSpPr>
            <p:cNvPr id="4" name="TextBox 3">
              <a:extLst>
                <a:ext uri="{FF2B5EF4-FFF2-40B4-BE49-F238E27FC236}">
                  <a16:creationId xmlns:a16="http://schemas.microsoft.com/office/drawing/2014/main" id="{F26207AC-B297-4BA6-8552-63186FE54923}"/>
                </a:ext>
              </a:extLst>
            </p:cNvPr>
            <p:cNvSpPr txBox="1"/>
            <p:nvPr/>
          </p:nvSpPr>
          <p:spPr>
            <a:xfrm>
              <a:off x="7768059" y="1297746"/>
              <a:ext cx="2605301" cy="970318"/>
            </a:xfrm>
            <a:prstGeom prst="rect">
              <a:avLst/>
            </a:prstGeom>
            <a:solidFill>
              <a:srgbClr val="0F75BC"/>
            </a:solidFill>
          </p:spPr>
          <p:txBody>
            <a:bodyPr wrap="square" rtlCol="0">
              <a:spAutoFit/>
            </a:bodyPr>
            <a:lstStyle/>
            <a:p>
              <a:pPr algn="ctr"/>
              <a:r>
                <a:rPr lang="en-US" dirty="0"/>
                <a:t>“Alexa,  use GM module 1 </a:t>
              </a:r>
              <a:r>
                <a:rPr lang="en-US"/>
                <a:t>on Ajax Bot”</a:t>
              </a:r>
              <a:endParaRPr lang="en-US" dirty="0"/>
            </a:p>
            <a:p>
              <a:pPr algn="ctr"/>
              <a:endParaRPr lang="en-IN" dirty="0"/>
            </a:p>
          </p:txBody>
        </p:sp>
        <p:sp>
          <p:nvSpPr>
            <p:cNvPr id="6" name="TextBox 5">
              <a:extLst>
                <a:ext uri="{FF2B5EF4-FFF2-40B4-BE49-F238E27FC236}">
                  <a16:creationId xmlns:a16="http://schemas.microsoft.com/office/drawing/2014/main" id="{CC692C91-111F-4802-A755-D7DCC6C95FF9}"/>
                </a:ext>
              </a:extLst>
            </p:cNvPr>
            <p:cNvSpPr txBox="1"/>
            <p:nvPr/>
          </p:nvSpPr>
          <p:spPr>
            <a:xfrm>
              <a:off x="2306320" y="3317240"/>
              <a:ext cx="2245360" cy="743910"/>
            </a:xfrm>
            <a:prstGeom prst="rect">
              <a:avLst/>
            </a:prstGeom>
            <a:solidFill>
              <a:srgbClr val="0F75BC"/>
            </a:solidFill>
          </p:spPr>
          <p:txBody>
            <a:bodyPr wrap="square" rtlCol="0">
              <a:spAutoFit/>
            </a:bodyPr>
            <a:lstStyle/>
            <a:p>
              <a:pPr algn="ctr"/>
              <a:r>
                <a:rPr lang="en-IN" sz="2000" dirty="0"/>
                <a:t>“Alexa It’s Team, ‘AJAX’</a:t>
              </a:r>
            </a:p>
          </p:txBody>
        </p:sp>
        <p:sp>
          <p:nvSpPr>
            <p:cNvPr id="7" name="TextBox 6">
              <a:extLst>
                <a:ext uri="{FF2B5EF4-FFF2-40B4-BE49-F238E27FC236}">
                  <a16:creationId xmlns:a16="http://schemas.microsoft.com/office/drawing/2014/main" id="{1161BCFC-8BA5-4967-8432-AB5B0AA9C568}"/>
                </a:ext>
              </a:extLst>
            </p:cNvPr>
            <p:cNvSpPr txBox="1"/>
            <p:nvPr/>
          </p:nvSpPr>
          <p:spPr>
            <a:xfrm>
              <a:off x="7528560" y="3810000"/>
              <a:ext cx="2164080" cy="388127"/>
            </a:xfrm>
            <a:prstGeom prst="rect">
              <a:avLst/>
            </a:prstGeom>
            <a:solidFill>
              <a:srgbClr val="0070C0"/>
            </a:solidFill>
          </p:spPr>
          <p:txBody>
            <a:bodyPr wrap="square" rtlCol="0">
              <a:spAutoFit/>
            </a:bodyPr>
            <a:lstStyle/>
            <a:p>
              <a:endParaRPr lang="en-IN" dirty="0"/>
            </a:p>
          </p:txBody>
        </p:sp>
      </p:grpSp>
      <p:pic>
        <p:nvPicPr>
          <p:cNvPr id="17" name="Picture 4" descr="Image result for amazon alexa">
            <a:extLst>
              <a:ext uri="{FF2B5EF4-FFF2-40B4-BE49-F238E27FC236}">
                <a16:creationId xmlns:a16="http://schemas.microsoft.com/office/drawing/2014/main" id="{2895AE57-74D9-42E2-ABBD-B487E88A94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4" t="5099" r="26000" b="6000"/>
          <a:stretch/>
        </p:blipFill>
        <p:spPr bwMode="auto">
          <a:xfrm>
            <a:off x="11233612" y="-15866"/>
            <a:ext cx="986963" cy="10064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amazon alexa">
            <a:extLst>
              <a:ext uri="{FF2B5EF4-FFF2-40B4-BE49-F238E27FC236}">
                <a16:creationId xmlns:a16="http://schemas.microsoft.com/office/drawing/2014/main" id="{52344ECD-646E-47A5-8BAC-4059F329E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47" y="487366"/>
            <a:ext cx="2147517" cy="71583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0046DA8-4172-4965-A599-E81DBF6E7CB8}"/>
              </a:ext>
            </a:extLst>
          </p:cNvPr>
          <p:cNvSpPr/>
          <p:nvPr/>
        </p:nvSpPr>
        <p:spPr>
          <a:xfrm>
            <a:off x="7232073" y="3813180"/>
            <a:ext cx="3805382" cy="29570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01D0EAD-2202-4DAD-86E3-A7F82944806B}"/>
              </a:ext>
            </a:extLst>
          </p:cNvPr>
          <p:cNvSpPr/>
          <p:nvPr/>
        </p:nvSpPr>
        <p:spPr>
          <a:xfrm>
            <a:off x="9005456" y="4177298"/>
            <a:ext cx="184730" cy="523220"/>
          </a:xfrm>
          <a:prstGeom prst="rect">
            <a:avLst/>
          </a:prstGeom>
          <a:noFill/>
        </p:spPr>
        <p:txBody>
          <a:bodyPr wrap="none" lIns="91440" tIns="45720" rIns="91440" bIns="45720">
            <a:spAutoFit/>
          </a:bodyPr>
          <a:lstStyle/>
          <a:p>
            <a:pPr algn="ctr"/>
            <a:endPar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9" name="Rectangle 8">
            <a:extLst>
              <a:ext uri="{FF2B5EF4-FFF2-40B4-BE49-F238E27FC236}">
                <a16:creationId xmlns:a16="http://schemas.microsoft.com/office/drawing/2014/main" id="{5E9049A4-A8F6-4EA4-A4B6-AF2704542E5C}"/>
              </a:ext>
            </a:extLst>
          </p:cNvPr>
          <p:cNvSpPr/>
          <p:nvPr/>
        </p:nvSpPr>
        <p:spPr>
          <a:xfrm>
            <a:off x="6968545" y="3910001"/>
            <a:ext cx="4424801" cy="2554545"/>
          </a:xfrm>
          <a:prstGeom prst="rect">
            <a:avLst/>
          </a:prstGeom>
          <a:noFill/>
        </p:spPr>
        <p:txBody>
          <a:bodyPr wrap="none" lIns="91440" tIns="45720" rIns="91440" bIns="45720">
            <a:spAutoFit/>
          </a:bodyPr>
          <a:lstStyle/>
          <a:p>
            <a:pPr algn="ct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Members:</a:t>
            </a:r>
          </a:p>
          <a:p>
            <a:pPr marL="914400" indent="-914400">
              <a:buFont typeface="+mj-lt"/>
              <a:buAutoNum type="arabicPeriod"/>
            </a:pP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YASH CHAUHAN</a:t>
            </a:r>
          </a:p>
          <a:p>
            <a:pPr marL="914400" indent="-914400">
              <a:buFont typeface="+mj-lt"/>
              <a:buAutoNum type="arabicPeriod"/>
            </a:pP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ROHAN MUJOO</a:t>
            </a:r>
          </a:p>
          <a:p>
            <a:pPr marL="914400" indent="-914400">
              <a:buFont typeface="+mj-lt"/>
              <a:buAutoNum type="arabicPeriod"/>
            </a:pP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MOHIT JAIN</a:t>
            </a:r>
          </a:p>
          <a:p>
            <a:pPr marL="914400" indent="-914400">
              <a:buFont typeface="+mj-lt"/>
              <a:buAutoNum type="arabicPeriod"/>
            </a:pP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MAHIMA KOTHARI</a:t>
            </a:r>
          </a:p>
        </p:txBody>
      </p:sp>
    </p:spTree>
    <p:extLst>
      <p:ext uri="{BB962C8B-B14F-4D97-AF65-F5344CB8AC3E}">
        <p14:creationId xmlns:p14="http://schemas.microsoft.com/office/powerpoint/2010/main" val="351684423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CB55AA-BF40-49DB-8A10-B51C018FB4D8}"/>
              </a:ext>
            </a:extLst>
          </p:cNvPr>
          <p:cNvSpPr txBox="1"/>
          <p:nvPr/>
        </p:nvSpPr>
        <p:spPr>
          <a:xfrm>
            <a:off x="1048820" y="1164054"/>
            <a:ext cx="10001996" cy="1477328"/>
          </a:xfrm>
          <a:prstGeom prst="rect">
            <a:avLst/>
          </a:prstGeom>
          <a:noFill/>
        </p:spPr>
        <p:txBody>
          <a:bodyPr wrap="square" rtlCol="0">
            <a:spAutoFit/>
          </a:bodyPr>
          <a:lstStyle/>
          <a:p>
            <a:pPr algn="ctr"/>
            <a:r>
              <a:rPr lang="en-US" b="1" dirty="0"/>
              <a:t>“We want to revolutionize the way education is imparted by using voice technologies. How can </a:t>
            </a:r>
            <a:r>
              <a:rPr lang="en-US" b="1" i="1" dirty="0"/>
              <a:t>AI of Amazon Alexa </a:t>
            </a:r>
            <a:r>
              <a:rPr lang="en-US" b="1" dirty="0"/>
              <a:t>can be leverage to build engaging skills to make learning a fun experience from students from kindergarten to professional courses? The skill built on Amazon Alexa should work as a, “Virtual Teacher” and help students with everyday activities involved during their student years like searching for content, curriculum management, personal evaluation, subject-wise coaching and more.”</a:t>
            </a:r>
            <a:endParaRPr lang="en-US" b="1" i="1" dirty="0"/>
          </a:p>
        </p:txBody>
      </p:sp>
      <p:sp>
        <p:nvSpPr>
          <p:cNvPr id="6" name="TextBox 5">
            <a:extLst>
              <a:ext uri="{FF2B5EF4-FFF2-40B4-BE49-F238E27FC236}">
                <a16:creationId xmlns:a16="http://schemas.microsoft.com/office/drawing/2014/main" id="{EE52F5D5-64E7-41DA-BF0F-3DB90FC5CB20}"/>
              </a:ext>
            </a:extLst>
          </p:cNvPr>
          <p:cNvSpPr txBox="1"/>
          <p:nvPr/>
        </p:nvSpPr>
        <p:spPr>
          <a:xfrm>
            <a:off x="2619942" y="3902728"/>
            <a:ext cx="6525446" cy="1200329"/>
          </a:xfrm>
          <a:prstGeom prst="rect">
            <a:avLst/>
          </a:prstGeom>
          <a:noFill/>
        </p:spPr>
        <p:txBody>
          <a:bodyPr wrap="square" rtlCol="0">
            <a:spAutoFit/>
          </a:bodyPr>
          <a:lstStyle/>
          <a:p>
            <a:pPr algn="ctr"/>
            <a:r>
              <a:rPr lang="en-US" b="1" dirty="0"/>
              <a:t>We plan on making an extension for Alexa that will be the main learning module and would be able to interact and teach kids all the information present on the module in a fun and interactive way.</a:t>
            </a:r>
          </a:p>
        </p:txBody>
      </p:sp>
      <p:pic>
        <p:nvPicPr>
          <p:cNvPr id="8" name="Picture 7">
            <a:extLst>
              <a:ext uri="{FF2B5EF4-FFF2-40B4-BE49-F238E27FC236}">
                <a16:creationId xmlns:a16="http://schemas.microsoft.com/office/drawing/2014/main" id="{4668FABA-745D-4612-9820-4B329DEBD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536" y="5236079"/>
            <a:ext cx="1402118" cy="934745"/>
          </a:xfrm>
          <a:prstGeom prst="rect">
            <a:avLst/>
          </a:prstGeom>
        </p:spPr>
      </p:pic>
      <p:cxnSp>
        <p:nvCxnSpPr>
          <p:cNvPr id="10" name="Straight Arrow Connector 9">
            <a:extLst>
              <a:ext uri="{FF2B5EF4-FFF2-40B4-BE49-F238E27FC236}">
                <a16:creationId xmlns:a16="http://schemas.microsoft.com/office/drawing/2014/main" id="{74932076-2CF6-4285-8048-57156E9B06C2}"/>
              </a:ext>
            </a:extLst>
          </p:cNvPr>
          <p:cNvCxnSpPr>
            <a:stCxn id="8" idx="3"/>
          </p:cNvCxnSpPr>
          <p:nvPr/>
        </p:nvCxnSpPr>
        <p:spPr>
          <a:xfrm flipV="1">
            <a:off x="2753654" y="5703451"/>
            <a:ext cx="94158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50B7995-3B75-4929-91E9-9FDDF049BFE8}"/>
              </a:ext>
            </a:extLst>
          </p:cNvPr>
          <p:cNvSpPr/>
          <p:nvPr/>
        </p:nvSpPr>
        <p:spPr>
          <a:xfrm>
            <a:off x="3778654" y="5236085"/>
            <a:ext cx="1852475" cy="9347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11C5307-0C5E-4075-9698-9CD456068F0D}"/>
              </a:ext>
            </a:extLst>
          </p:cNvPr>
          <p:cNvSpPr txBox="1"/>
          <p:nvPr/>
        </p:nvSpPr>
        <p:spPr>
          <a:xfrm>
            <a:off x="3708932" y="5441844"/>
            <a:ext cx="1917577" cy="523220"/>
          </a:xfrm>
          <a:prstGeom prst="rect">
            <a:avLst/>
          </a:prstGeom>
          <a:noFill/>
        </p:spPr>
        <p:txBody>
          <a:bodyPr wrap="square" rtlCol="0">
            <a:spAutoFit/>
          </a:bodyPr>
          <a:lstStyle/>
          <a:p>
            <a:pPr algn="ctr"/>
            <a:r>
              <a:rPr lang="en-US" sz="1400" b="1" u="sng" dirty="0"/>
              <a:t>OUR DEVICE</a:t>
            </a:r>
          </a:p>
          <a:p>
            <a:pPr algn="ctr"/>
            <a:r>
              <a:rPr lang="en-US" sz="1400" b="1" u="sng" dirty="0"/>
              <a:t>(ALEXA EXTENSION)</a:t>
            </a:r>
          </a:p>
        </p:txBody>
      </p:sp>
      <p:sp>
        <p:nvSpPr>
          <p:cNvPr id="13" name="TextBox 12">
            <a:extLst>
              <a:ext uri="{FF2B5EF4-FFF2-40B4-BE49-F238E27FC236}">
                <a16:creationId xmlns:a16="http://schemas.microsoft.com/office/drawing/2014/main" id="{17C0C7EB-1140-4A32-8981-B331C3E2CFAC}"/>
              </a:ext>
            </a:extLst>
          </p:cNvPr>
          <p:cNvSpPr txBox="1"/>
          <p:nvPr/>
        </p:nvSpPr>
        <p:spPr>
          <a:xfrm>
            <a:off x="2923523" y="5441844"/>
            <a:ext cx="848371" cy="261610"/>
          </a:xfrm>
          <a:prstGeom prst="rect">
            <a:avLst/>
          </a:prstGeom>
          <a:noFill/>
        </p:spPr>
        <p:txBody>
          <a:bodyPr wrap="square" rtlCol="0">
            <a:spAutoFit/>
          </a:bodyPr>
          <a:lstStyle/>
          <a:p>
            <a:r>
              <a:rPr lang="en-US" sz="1050" i="1" dirty="0"/>
              <a:t>Controls</a:t>
            </a:r>
          </a:p>
        </p:txBody>
      </p:sp>
      <p:sp>
        <p:nvSpPr>
          <p:cNvPr id="14" name="TextBox 13">
            <a:extLst>
              <a:ext uri="{FF2B5EF4-FFF2-40B4-BE49-F238E27FC236}">
                <a16:creationId xmlns:a16="http://schemas.microsoft.com/office/drawing/2014/main" id="{B80A02D8-3F8B-43AB-A93E-E343FA0FAE4F}"/>
              </a:ext>
            </a:extLst>
          </p:cNvPr>
          <p:cNvSpPr txBox="1"/>
          <p:nvPr/>
        </p:nvSpPr>
        <p:spPr>
          <a:xfrm>
            <a:off x="2880715" y="5703454"/>
            <a:ext cx="1020357" cy="253916"/>
          </a:xfrm>
          <a:prstGeom prst="rect">
            <a:avLst/>
          </a:prstGeom>
          <a:noFill/>
        </p:spPr>
        <p:txBody>
          <a:bodyPr wrap="square" rtlCol="0">
            <a:spAutoFit/>
          </a:bodyPr>
          <a:lstStyle/>
          <a:p>
            <a:r>
              <a:rPr lang="en-US" sz="1050" i="1" dirty="0"/>
              <a:t>Commands</a:t>
            </a:r>
          </a:p>
        </p:txBody>
      </p:sp>
      <p:cxnSp>
        <p:nvCxnSpPr>
          <p:cNvPr id="16" name="Straight Arrow Connector 15">
            <a:extLst>
              <a:ext uri="{FF2B5EF4-FFF2-40B4-BE49-F238E27FC236}">
                <a16:creationId xmlns:a16="http://schemas.microsoft.com/office/drawing/2014/main" id="{0F151F7C-B8D4-49B7-A1F1-1E5FA69BEBAC}"/>
              </a:ext>
            </a:extLst>
          </p:cNvPr>
          <p:cNvCxnSpPr>
            <a:cxnSpLocks/>
          </p:cNvCxnSpPr>
          <p:nvPr/>
        </p:nvCxnSpPr>
        <p:spPr>
          <a:xfrm flipV="1">
            <a:off x="5663833" y="5703451"/>
            <a:ext cx="112423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7AC3DE5-4C72-4D17-AE6F-0D00592806EB}"/>
              </a:ext>
            </a:extLst>
          </p:cNvPr>
          <p:cNvSpPr/>
          <p:nvPr/>
        </p:nvSpPr>
        <p:spPr>
          <a:xfrm>
            <a:off x="6872763" y="5236085"/>
            <a:ext cx="1553592" cy="9347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F7FE138-E6B3-4661-AFE3-9E9F6812AA59}"/>
              </a:ext>
            </a:extLst>
          </p:cNvPr>
          <p:cNvSpPr txBox="1"/>
          <p:nvPr/>
        </p:nvSpPr>
        <p:spPr>
          <a:xfrm>
            <a:off x="6919418" y="5372595"/>
            <a:ext cx="1553592" cy="584775"/>
          </a:xfrm>
          <a:prstGeom prst="rect">
            <a:avLst/>
          </a:prstGeom>
          <a:noFill/>
        </p:spPr>
        <p:txBody>
          <a:bodyPr wrap="square" rtlCol="0">
            <a:spAutoFit/>
          </a:bodyPr>
          <a:lstStyle/>
          <a:p>
            <a:pPr algn="ctr"/>
            <a:r>
              <a:rPr lang="en-US" sz="1400" b="1" u="sng" dirty="0"/>
              <a:t>Has Educational</a:t>
            </a:r>
            <a:r>
              <a:rPr lang="en-US" b="1" u="sng" dirty="0"/>
              <a:t> </a:t>
            </a:r>
            <a:r>
              <a:rPr lang="en-US" sz="1400" b="1" u="sng" dirty="0"/>
              <a:t>Modules</a:t>
            </a:r>
            <a:endParaRPr lang="en-US" b="1" u="sng" dirty="0"/>
          </a:p>
        </p:txBody>
      </p:sp>
      <p:cxnSp>
        <p:nvCxnSpPr>
          <p:cNvPr id="21" name="Straight Arrow Connector 20">
            <a:extLst>
              <a:ext uri="{FF2B5EF4-FFF2-40B4-BE49-F238E27FC236}">
                <a16:creationId xmlns:a16="http://schemas.microsoft.com/office/drawing/2014/main" id="{CF4CC0BB-815A-49D0-AE94-865608D8FB60}"/>
              </a:ext>
            </a:extLst>
          </p:cNvPr>
          <p:cNvCxnSpPr>
            <a:cxnSpLocks/>
          </p:cNvCxnSpPr>
          <p:nvPr/>
        </p:nvCxnSpPr>
        <p:spPr>
          <a:xfrm flipV="1">
            <a:off x="8583695" y="5664982"/>
            <a:ext cx="10016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AE32676-D1A1-42EC-9145-401C7499A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7969" y="5060105"/>
            <a:ext cx="1316427" cy="1416156"/>
          </a:xfrm>
          <a:prstGeom prst="rect">
            <a:avLst/>
          </a:prstGeom>
        </p:spPr>
      </p:pic>
      <p:sp>
        <p:nvSpPr>
          <p:cNvPr id="24" name="TextBox 23">
            <a:extLst>
              <a:ext uri="{FF2B5EF4-FFF2-40B4-BE49-F238E27FC236}">
                <a16:creationId xmlns:a16="http://schemas.microsoft.com/office/drawing/2014/main" id="{3AF63C9C-249F-4CD7-BCF8-C0F0E2D7BFEB}"/>
              </a:ext>
            </a:extLst>
          </p:cNvPr>
          <p:cNvSpPr txBox="1"/>
          <p:nvPr/>
        </p:nvSpPr>
        <p:spPr>
          <a:xfrm>
            <a:off x="8644360" y="5450554"/>
            <a:ext cx="1095652" cy="253916"/>
          </a:xfrm>
          <a:prstGeom prst="rect">
            <a:avLst/>
          </a:prstGeom>
          <a:noFill/>
        </p:spPr>
        <p:txBody>
          <a:bodyPr wrap="square" rtlCol="0">
            <a:spAutoFit/>
          </a:bodyPr>
          <a:lstStyle/>
          <a:p>
            <a:r>
              <a:rPr lang="en-US" sz="1050" i="1" dirty="0"/>
              <a:t>Interacts with</a:t>
            </a:r>
          </a:p>
        </p:txBody>
      </p:sp>
      <p:sp>
        <p:nvSpPr>
          <p:cNvPr id="25" name="TextBox 24">
            <a:extLst>
              <a:ext uri="{FF2B5EF4-FFF2-40B4-BE49-F238E27FC236}">
                <a16:creationId xmlns:a16="http://schemas.microsoft.com/office/drawing/2014/main" id="{3E50B2A0-3B58-4B6F-9034-BC2C6ABC31B0}"/>
              </a:ext>
            </a:extLst>
          </p:cNvPr>
          <p:cNvSpPr txBox="1"/>
          <p:nvPr/>
        </p:nvSpPr>
        <p:spPr>
          <a:xfrm>
            <a:off x="8786403" y="5662680"/>
            <a:ext cx="811566" cy="261610"/>
          </a:xfrm>
          <a:prstGeom prst="rect">
            <a:avLst/>
          </a:prstGeom>
          <a:noFill/>
        </p:spPr>
        <p:txBody>
          <a:bodyPr wrap="square" rtlCol="0">
            <a:spAutoFit/>
          </a:bodyPr>
          <a:lstStyle/>
          <a:p>
            <a:r>
              <a:rPr lang="en-US" sz="1050" i="1" dirty="0"/>
              <a:t>Teaches</a:t>
            </a:r>
          </a:p>
        </p:txBody>
      </p:sp>
      <p:sp>
        <p:nvSpPr>
          <p:cNvPr id="26" name="TextBox 25">
            <a:extLst>
              <a:ext uri="{FF2B5EF4-FFF2-40B4-BE49-F238E27FC236}">
                <a16:creationId xmlns:a16="http://schemas.microsoft.com/office/drawing/2014/main" id="{C41B390B-3D6C-472D-81BA-D4CAB5306253}"/>
              </a:ext>
            </a:extLst>
          </p:cNvPr>
          <p:cNvSpPr txBox="1"/>
          <p:nvPr/>
        </p:nvSpPr>
        <p:spPr>
          <a:xfrm>
            <a:off x="1496652" y="6170824"/>
            <a:ext cx="1316427" cy="369332"/>
          </a:xfrm>
          <a:prstGeom prst="rect">
            <a:avLst/>
          </a:prstGeom>
          <a:noFill/>
        </p:spPr>
        <p:txBody>
          <a:bodyPr wrap="square" rtlCol="0">
            <a:spAutoFit/>
          </a:bodyPr>
          <a:lstStyle/>
          <a:p>
            <a:r>
              <a:rPr lang="en-US" b="1" dirty="0"/>
              <a:t>Echo dot</a:t>
            </a:r>
          </a:p>
        </p:txBody>
      </p:sp>
      <p:sp>
        <p:nvSpPr>
          <p:cNvPr id="27" name="TextBox 26">
            <a:extLst>
              <a:ext uri="{FF2B5EF4-FFF2-40B4-BE49-F238E27FC236}">
                <a16:creationId xmlns:a16="http://schemas.microsoft.com/office/drawing/2014/main" id="{DE852B1C-9543-492C-A80B-5926FD5F55BE}"/>
              </a:ext>
            </a:extLst>
          </p:cNvPr>
          <p:cNvSpPr txBox="1"/>
          <p:nvPr/>
        </p:nvSpPr>
        <p:spPr>
          <a:xfrm>
            <a:off x="10022884" y="6355490"/>
            <a:ext cx="941033" cy="369332"/>
          </a:xfrm>
          <a:prstGeom prst="rect">
            <a:avLst/>
          </a:prstGeom>
          <a:noFill/>
        </p:spPr>
        <p:txBody>
          <a:bodyPr wrap="square" rtlCol="0">
            <a:spAutoFit/>
          </a:bodyPr>
          <a:lstStyle/>
          <a:p>
            <a:r>
              <a:rPr lang="en-US" b="1" dirty="0"/>
              <a:t>Kids</a:t>
            </a:r>
          </a:p>
        </p:txBody>
      </p:sp>
      <p:sp>
        <p:nvSpPr>
          <p:cNvPr id="4" name="Rectangle 3">
            <a:extLst>
              <a:ext uri="{FF2B5EF4-FFF2-40B4-BE49-F238E27FC236}">
                <a16:creationId xmlns:a16="http://schemas.microsoft.com/office/drawing/2014/main" id="{6C9E8012-B30E-4CE1-96F1-087721E59422}"/>
              </a:ext>
            </a:extLst>
          </p:cNvPr>
          <p:cNvSpPr/>
          <p:nvPr/>
        </p:nvSpPr>
        <p:spPr>
          <a:xfrm>
            <a:off x="3196479" y="44583"/>
            <a:ext cx="5573385" cy="923330"/>
          </a:xfrm>
          <a:prstGeom prst="rect">
            <a:avLst/>
          </a:prstGeom>
          <a:noFill/>
          <a:effectLst>
            <a:outerShdw blurRad="50800" dist="38100" dir="16200000" rotWithShape="0">
              <a:prstClr val="black">
                <a:alpha val="40000"/>
              </a:prstClr>
            </a:outerShdw>
            <a:reflection blurRad="6350" stA="52000" endA="300" endPos="35000" dir="5400000" sy="-100000" algn="bl" rotWithShape="0"/>
          </a:effectLst>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Statement</a:t>
            </a:r>
          </a:p>
        </p:txBody>
      </p:sp>
      <p:sp>
        <p:nvSpPr>
          <p:cNvPr id="7" name="Rectangle 6">
            <a:extLst>
              <a:ext uri="{FF2B5EF4-FFF2-40B4-BE49-F238E27FC236}">
                <a16:creationId xmlns:a16="http://schemas.microsoft.com/office/drawing/2014/main" id="{6A3B591A-8D50-4E3D-BF93-1B0BCD5AAD66}"/>
              </a:ext>
            </a:extLst>
          </p:cNvPr>
          <p:cNvSpPr/>
          <p:nvPr/>
        </p:nvSpPr>
        <p:spPr>
          <a:xfrm>
            <a:off x="344943" y="2799514"/>
            <a:ext cx="11368818" cy="923330"/>
          </a:xfrm>
          <a:prstGeom prst="rect">
            <a:avLst/>
          </a:prstGeom>
          <a:noFill/>
          <a:effectLst>
            <a:glow rad="63500">
              <a:schemeClr val="accent2">
                <a:satMod val="175000"/>
                <a:alpha val="40000"/>
              </a:schemeClr>
            </a:glow>
            <a:outerShdw blurRad="50800" dist="38100" dir="16200000" rotWithShape="0">
              <a:prstClr val="black">
                <a:alpha val="40000"/>
              </a:prstClr>
            </a:outerShdw>
          </a:effectLst>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Our Solution/Approach to The Problem</a:t>
            </a:r>
          </a:p>
        </p:txBody>
      </p:sp>
    </p:spTree>
    <p:extLst>
      <p:ext uri="{BB962C8B-B14F-4D97-AF65-F5344CB8AC3E}">
        <p14:creationId xmlns:p14="http://schemas.microsoft.com/office/powerpoint/2010/main" val="4268596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2158B6-D226-464E-A556-AB05A5E48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580" y="817315"/>
            <a:ext cx="6248136" cy="4747119"/>
          </a:xfrm>
          <a:prstGeom prst="rect">
            <a:avLst/>
          </a:prstGeom>
        </p:spPr>
      </p:pic>
      <p:sp>
        <p:nvSpPr>
          <p:cNvPr id="4" name="TextBox 3">
            <a:extLst>
              <a:ext uri="{FF2B5EF4-FFF2-40B4-BE49-F238E27FC236}">
                <a16:creationId xmlns:a16="http://schemas.microsoft.com/office/drawing/2014/main" id="{87E8BA95-8B0B-4B31-8E4F-431165C5DFE3}"/>
              </a:ext>
            </a:extLst>
          </p:cNvPr>
          <p:cNvSpPr txBox="1"/>
          <p:nvPr/>
        </p:nvSpPr>
        <p:spPr>
          <a:xfrm>
            <a:off x="1379970" y="4875068"/>
            <a:ext cx="10363200"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Easily accessible.</a:t>
            </a:r>
          </a:p>
          <a:p>
            <a:pPr marL="285750" indent="-285750">
              <a:lnSpc>
                <a:spcPct val="150000"/>
              </a:lnSpc>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Built while  keeping  in mind the short attention span of young kids.</a:t>
            </a:r>
          </a:p>
          <a:p>
            <a:pPr marL="285750" indent="-285750">
              <a:lnSpc>
                <a:spcPct val="150000"/>
              </a:lnSpc>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Interactive and fun with MCQ question.</a:t>
            </a:r>
          </a:p>
          <a:p>
            <a:pPr marL="285750" indent="-285750">
              <a:lnSpc>
                <a:spcPct val="150000"/>
              </a:lnSpc>
              <a:buFont typeface="Arial" panose="020B0604020202020204" pitchFamily="34" charset="0"/>
              <a:buChar char="•"/>
            </a:pPr>
            <a:r>
              <a:rPr lang="en-US" b="1" dirty="0">
                <a:solidFill>
                  <a:schemeClr val="bg1"/>
                </a:solidFill>
                <a:latin typeface="Calibri" panose="020F0502020204030204" pitchFamily="34" charset="0"/>
                <a:cs typeface="Calibri" panose="020F0502020204030204" pitchFamily="34" charset="0"/>
              </a:rPr>
              <a:t>Can be loaded with multiple modules at once as per the requirement of the user.</a:t>
            </a:r>
          </a:p>
          <a:p>
            <a:pPr marL="285750" indent="-285750">
              <a:lnSpc>
                <a:spcPct val="150000"/>
              </a:lnSpc>
              <a:buFont typeface="Arial" panose="020B0604020202020204" pitchFamily="34" charset="0"/>
              <a:buChar char="•"/>
            </a:pPr>
            <a:endParaRPr lang="en-US" b="1" dirty="0">
              <a:solidFill>
                <a:schemeClr val="bg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7F6EF49-2EF5-4E6E-8882-2E1E6053C9D6}"/>
              </a:ext>
            </a:extLst>
          </p:cNvPr>
          <p:cNvSpPr/>
          <p:nvPr/>
        </p:nvSpPr>
        <p:spPr>
          <a:xfrm>
            <a:off x="3490742" y="-113234"/>
            <a:ext cx="4748865"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Salient Features</a:t>
            </a:r>
          </a:p>
        </p:txBody>
      </p:sp>
      <p:sp>
        <p:nvSpPr>
          <p:cNvPr id="6" name="Rectangle: Rounded Corners 5">
            <a:extLst>
              <a:ext uri="{FF2B5EF4-FFF2-40B4-BE49-F238E27FC236}">
                <a16:creationId xmlns:a16="http://schemas.microsoft.com/office/drawing/2014/main" id="{B8A1EFB5-3717-42A4-8E48-76CD95E9E70A}"/>
              </a:ext>
            </a:extLst>
          </p:cNvPr>
          <p:cNvSpPr/>
          <p:nvPr/>
        </p:nvSpPr>
        <p:spPr>
          <a:xfrm>
            <a:off x="5229225" y="2171700"/>
            <a:ext cx="2381250" cy="447675"/>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38A7339-61BC-4CDC-A9A6-4882E49FF23E}"/>
              </a:ext>
            </a:extLst>
          </p:cNvPr>
          <p:cNvSpPr txBox="1"/>
          <p:nvPr/>
        </p:nvSpPr>
        <p:spPr>
          <a:xfrm>
            <a:off x="5276850" y="2200275"/>
            <a:ext cx="2266950" cy="369332"/>
          </a:xfrm>
          <a:prstGeom prst="rect">
            <a:avLst/>
          </a:prstGeom>
          <a:noFill/>
        </p:spPr>
        <p:txBody>
          <a:bodyPr wrap="square" rtlCol="0">
            <a:spAutoFit/>
          </a:bodyPr>
          <a:lstStyle/>
          <a:p>
            <a:pPr algn="ctr"/>
            <a:r>
              <a:rPr lang="en-US" dirty="0">
                <a:solidFill>
                  <a:schemeClr val="bg1"/>
                </a:solidFill>
              </a:rPr>
              <a:t>Relay Channels</a:t>
            </a:r>
          </a:p>
        </p:txBody>
      </p:sp>
      <p:sp>
        <p:nvSpPr>
          <p:cNvPr id="8" name="Rectangle 7">
            <a:extLst>
              <a:ext uri="{FF2B5EF4-FFF2-40B4-BE49-F238E27FC236}">
                <a16:creationId xmlns:a16="http://schemas.microsoft.com/office/drawing/2014/main" id="{4A5F202E-2F42-418E-A917-646F9C6431DD}"/>
              </a:ext>
            </a:extLst>
          </p:cNvPr>
          <p:cNvSpPr/>
          <p:nvPr/>
        </p:nvSpPr>
        <p:spPr>
          <a:xfrm>
            <a:off x="5400675" y="5191125"/>
            <a:ext cx="628650" cy="1619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08A94B-17C4-4C11-8129-BC23E7735E95}"/>
              </a:ext>
            </a:extLst>
          </p:cNvPr>
          <p:cNvSpPr/>
          <p:nvPr/>
        </p:nvSpPr>
        <p:spPr>
          <a:xfrm>
            <a:off x="6858000" y="5191125"/>
            <a:ext cx="752475" cy="1619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75A58F7-8DC5-4DA1-B0E9-6A0770112694}"/>
              </a:ext>
            </a:extLst>
          </p:cNvPr>
          <p:cNvSpPr/>
          <p:nvPr/>
        </p:nvSpPr>
        <p:spPr>
          <a:xfrm>
            <a:off x="5095875" y="4066803"/>
            <a:ext cx="1181100" cy="930523"/>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92CAFC2-C9DE-4C9E-912E-4AFD94FD3A40}"/>
              </a:ext>
            </a:extLst>
          </p:cNvPr>
          <p:cNvSpPr/>
          <p:nvPr/>
        </p:nvSpPr>
        <p:spPr>
          <a:xfrm>
            <a:off x="6532995" y="4062958"/>
            <a:ext cx="1181100" cy="930523"/>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MODULE : 2</a:t>
            </a:r>
          </a:p>
        </p:txBody>
      </p:sp>
      <p:sp>
        <p:nvSpPr>
          <p:cNvPr id="12" name="TextBox 11">
            <a:extLst>
              <a:ext uri="{FF2B5EF4-FFF2-40B4-BE49-F238E27FC236}">
                <a16:creationId xmlns:a16="http://schemas.microsoft.com/office/drawing/2014/main" id="{5537A827-773D-49AD-B0B5-79B2DE21638F}"/>
              </a:ext>
            </a:extLst>
          </p:cNvPr>
          <p:cNvSpPr txBox="1"/>
          <p:nvPr/>
        </p:nvSpPr>
        <p:spPr>
          <a:xfrm>
            <a:off x="5095875" y="4231035"/>
            <a:ext cx="1181100" cy="646331"/>
          </a:xfrm>
          <a:prstGeom prst="rect">
            <a:avLst/>
          </a:prstGeom>
          <a:noFill/>
        </p:spPr>
        <p:txBody>
          <a:bodyPr wrap="square" rtlCol="0">
            <a:spAutoFit/>
          </a:bodyPr>
          <a:lstStyle/>
          <a:p>
            <a:pPr algn="ctr"/>
            <a:r>
              <a:rPr lang="en-US" dirty="0">
                <a:solidFill>
                  <a:schemeClr val="bg1"/>
                </a:solidFill>
              </a:rPr>
              <a:t>MODULE </a:t>
            </a:r>
          </a:p>
          <a:p>
            <a:pPr algn="ctr"/>
            <a:r>
              <a:rPr lang="en-US" dirty="0">
                <a:solidFill>
                  <a:schemeClr val="bg1"/>
                </a:solidFill>
              </a:rPr>
              <a:t>: 1</a:t>
            </a:r>
          </a:p>
        </p:txBody>
      </p:sp>
    </p:spTree>
    <p:extLst>
      <p:ext uri="{BB962C8B-B14F-4D97-AF65-F5344CB8AC3E}">
        <p14:creationId xmlns:p14="http://schemas.microsoft.com/office/powerpoint/2010/main" val="3338834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89CDFA-FB1E-42E1-9D36-89BFC7E7C538}"/>
              </a:ext>
            </a:extLst>
          </p:cNvPr>
          <p:cNvSpPr txBox="1"/>
          <p:nvPr/>
        </p:nvSpPr>
        <p:spPr>
          <a:xfrm>
            <a:off x="1763486" y="1614196"/>
            <a:ext cx="6438122" cy="4339650"/>
          </a:xfrm>
          <a:prstGeom prst="rect">
            <a:avLst/>
          </a:prstGeom>
          <a:noFill/>
        </p:spPr>
        <p:txBody>
          <a:bodyPr wrap="square" rtlCol="0">
            <a:spAutoFit/>
          </a:bodyPr>
          <a:lstStyle/>
          <a:p>
            <a:pPr marL="342900" indent="-342900">
              <a:buAutoNum type="arabicPeriod"/>
            </a:pPr>
            <a:r>
              <a:rPr lang="en-IN" sz="3200" b="1" dirty="0">
                <a:ln w="9525">
                  <a:solidFill>
                    <a:schemeClr val="bg1"/>
                  </a:solidFill>
                  <a:prstDash val="solid"/>
                </a:ln>
                <a:effectLst>
                  <a:outerShdw blurRad="12700" dist="38100" dir="2700000" algn="tl" rotWithShape="0">
                    <a:schemeClr val="bg1">
                      <a:lumMod val="50000"/>
                    </a:schemeClr>
                  </a:outerShdw>
                </a:effectLst>
              </a:rPr>
              <a:t>Relay Module :  </a:t>
            </a:r>
            <a:r>
              <a:rPr lang="en-US" dirty="0"/>
              <a:t>Introducing the </a:t>
            </a:r>
            <a:r>
              <a:rPr lang="en-US" b="1" dirty="0"/>
              <a:t>Relay Module</a:t>
            </a:r>
            <a:r>
              <a:rPr lang="en-US" dirty="0"/>
              <a:t>. A </a:t>
            </a:r>
            <a:r>
              <a:rPr lang="en-US" b="1" dirty="0"/>
              <a:t>relay</a:t>
            </a:r>
            <a:r>
              <a:rPr lang="en-US" dirty="0"/>
              <a:t> is an electrically operated switch of mains voltage. It means that it can be turned on or off, letting the current go through or not. Controlling a </a:t>
            </a:r>
            <a:r>
              <a:rPr lang="en-US" b="1" dirty="0"/>
              <a:t>relay</a:t>
            </a:r>
            <a:r>
              <a:rPr lang="en-US" dirty="0"/>
              <a:t> with the Arduino is as simple as controlling an output such as an LED. The </a:t>
            </a:r>
            <a:r>
              <a:rPr lang="en-US" b="1" dirty="0"/>
              <a:t>relay module</a:t>
            </a:r>
            <a:r>
              <a:rPr lang="en-US" dirty="0"/>
              <a:t> is the one in the figure below</a:t>
            </a:r>
          </a:p>
          <a:p>
            <a:endParaRPr lang="en-US" sz="3200" dirty="0"/>
          </a:p>
          <a:p>
            <a:r>
              <a:rPr lang="en-US" sz="3200" b="1" dirty="0">
                <a:ln w="9525">
                  <a:solidFill>
                    <a:schemeClr val="bg1"/>
                  </a:solidFill>
                  <a:prstDash val="solid"/>
                </a:ln>
                <a:effectLst>
                  <a:outerShdw blurRad="12700" dist="38100" dir="2700000" algn="tl" rotWithShape="0">
                    <a:schemeClr val="bg1">
                      <a:lumMod val="50000"/>
                    </a:schemeClr>
                  </a:outerShdw>
                </a:effectLst>
              </a:rPr>
              <a:t>2.Amazon Echo :  </a:t>
            </a:r>
            <a:r>
              <a:rPr lang="en-US" b="1" dirty="0"/>
              <a:t>Amazon Echo</a:t>
            </a:r>
            <a:r>
              <a:rPr lang="en-US" dirty="0"/>
              <a:t> (shortened         </a:t>
            </a:r>
          </a:p>
          <a:p>
            <a:r>
              <a:rPr lang="en-US" dirty="0"/>
              <a:t>and referred to as </a:t>
            </a:r>
            <a:r>
              <a:rPr lang="en-US" b="1" dirty="0"/>
              <a:t>Echo</a:t>
            </a:r>
            <a:r>
              <a:rPr lang="en-US" dirty="0"/>
              <a:t>) is a brand of smart speakers developed by </a:t>
            </a:r>
            <a:r>
              <a:rPr lang="en-US" b="1" dirty="0"/>
              <a:t>Amazon</a:t>
            </a:r>
            <a:r>
              <a:rPr lang="en-US" dirty="0"/>
              <a:t>.com. The devices connect to the voice-controlled intelligent personal assistant service </a:t>
            </a:r>
            <a:r>
              <a:rPr lang="en-US" b="1" dirty="0"/>
              <a:t>Alexa</a:t>
            </a:r>
            <a:r>
              <a:rPr lang="en-US" dirty="0"/>
              <a:t>, which responds to the name "</a:t>
            </a:r>
            <a:r>
              <a:rPr lang="en-US" b="1" dirty="0"/>
              <a:t>Alexa</a:t>
            </a:r>
            <a:r>
              <a:rPr lang="en-US" dirty="0"/>
              <a:t>". This "wake word" can be changed by the user to "</a:t>
            </a:r>
            <a:r>
              <a:rPr lang="en-US" b="1" dirty="0"/>
              <a:t>Amazon</a:t>
            </a:r>
            <a:r>
              <a:rPr lang="en-US" dirty="0"/>
              <a:t>", "</a:t>
            </a:r>
            <a:r>
              <a:rPr lang="en-US" b="1" dirty="0"/>
              <a:t>Echo</a:t>
            </a:r>
            <a:r>
              <a:rPr lang="en-US" dirty="0"/>
              <a:t>" or "Computer".</a:t>
            </a:r>
            <a:endParaRPr lang="en-IN" sz="3200" dirty="0"/>
          </a:p>
        </p:txBody>
      </p:sp>
      <p:pic>
        <p:nvPicPr>
          <p:cNvPr id="11" name="Picture 10">
            <a:extLst>
              <a:ext uri="{FF2B5EF4-FFF2-40B4-BE49-F238E27FC236}">
                <a16:creationId xmlns:a16="http://schemas.microsoft.com/office/drawing/2014/main" id="{1D0DBE02-E3BA-4078-A2B8-0B8E90052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59" y="4212286"/>
            <a:ext cx="3119535" cy="2216170"/>
          </a:xfrm>
          <a:prstGeom prst="rect">
            <a:avLst/>
          </a:prstGeom>
        </p:spPr>
      </p:pic>
      <p:pic>
        <p:nvPicPr>
          <p:cNvPr id="14" name="Picture 13">
            <a:extLst>
              <a:ext uri="{FF2B5EF4-FFF2-40B4-BE49-F238E27FC236}">
                <a16:creationId xmlns:a16="http://schemas.microsoft.com/office/drawing/2014/main" id="{6BDF6734-CE3D-444F-B4D5-066A56AB72D5}"/>
              </a:ext>
            </a:extLst>
          </p:cNvPr>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060823" y="1385727"/>
            <a:ext cx="2580005" cy="2580005"/>
          </a:xfrm>
          <a:prstGeom prst="rect">
            <a:avLst/>
          </a:prstGeom>
        </p:spPr>
      </p:pic>
      <p:sp>
        <p:nvSpPr>
          <p:cNvPr id="2" name="Rectangle 1">
            <a:extLst>
              <a:ext uri="{FF2B5EF4-FFF2-40B4-BE49-F238E27FC236}">
                <a16:creationId xmlns:a16="http://schemas.microsoft.com/office/drawing/2014/main" id="{4521ED13-EFB0-470E-8F33-1738708F485E}"/>
              </a:ext>
            </a:extLst>
          </p:cNvPr>
          <p:cNvSpPr/>
          <p:nvPr/>
        </p:nvSpPr>
        <p:spPr>
          <a:xfrm>
            <a:off x="533704" y="-58086"/>
            <a:ext cx="10945177" cy="923330"/>
          </a:xfrm>
          <a:prstGeom prst="rect">
            <a:avLst/>
          </a:prstGeom>
          <a:noFill/>
          <a:effectLst>
            <a:outerShdw blurRad="50800" dist="38100" dir="5400000" algn="t" rotWithShape="0">
              <a:prstClr val="black">
                <a:alpha val="40000"/>
              </a:prstClr>
            </a:outerShdw>
            <a:softEdge rad="31750"/>
          </a:effectLst>
        </p:spPr>
        <p:txBody>
          <a:bodyPr wrap="none" lIns="91440" tIns="45720" rIns="91440" bIns="45720">
            <a:spAutoFit/>
          </a:bodyPr>
          <a:lstStyle/>
          <a:p>
            <a:pPr algn="ctr"/>
            <a:r>
              <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COMPONENTS USE IN OUR PROJECT</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926098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999173-39B3-4FE6-80CE-CEE3763733B2}"/>
              </a:ext>
            </a:extLst>
          </p:cNvPr>
          <p:cNvSpPr txBox="1"/>
          <p:nvPr/>
        </p:nvSpPr>
        <p:spPr>
          <a:xfrm>
            <a:off x="1581351" y="1256334"/>
            <a:ext cx="6764694" cy="2523768"/>
          </a:xfrm>
          <a:prstGeom prst="rect">
            <a:avLst/>
          </a:prstGeom>
          <a:noFill/>
        </p:spPr>
        <p:txBody>
          <a:bodyPr wrap="square" rtlCol="0">
            <a:spAutoFit/>
          </a:bodyPr>
          <a:lstStyle/>
          <a:p>
            <a:r>
              <a:rPr lang="en-IN" sz="3200" b="1" dirty="0">
                <a:ln w="9525">
                  <a:solidFill>
                    <a:schemeClr val="bg1"/>
                  </a:solidFill>
                  <a:prstDash val="solid"/>
                </a:ln>
                <a:effectLst>
                  <a:outerShdw blurRad="12700" dist="38100" dir="2700000" algn="tl" rotWithShape="0">
                    <a:schemeClr val="bg1">
                      <a:lumMod val="50000"/>
                    </a:schemeClr>
                  </a:outerShdw>
                </a:effectLst>
              </a:rPr>
              <a:t>3.NodeMCU : </a:t>
            </a:r>
            <a:r>
              <a:rPr lang="en-US" b="1" dirty="0" err="1"/>
              <a:t>NodeMCU</a:t>
            </a:r>
            <a:r>
              <a:rPr lang="en-US" dirty="0"/>
              <a:t> is an open source IoT platform. It includes firmware, which runs on the ESP8266 Wi-Fi SoC from </a:t>
            </a:r>
            <a:r>
              <a:rPr lang="en-US" dirty="0" err="1"/>
              <a:t>Espssif</a:t>
            </a:r>
            <a:r>
              <a:rPr lang="en-US" dirty="0"/>
              <a:t> Systems, and hardware which is based on the ESP-12 module. The term "</a:t>
            </a:r>
            <a:r>
              <a:rPr lang="en-US" dirty="0" err="1"/>
              <a:t>NodeMCU</a:t>
            </a:r>
            <a:r>
              <a:rPr lang="en-US" dirty="0"/>
              <a:t>" by default refers to the firmware rather than the development kits. The firmware uses the </a:t>
            </a:r>
            <a:r>
              <a:rPr lang="en-US" dirty="0" err="1"/>
              <a:t>Luascripting</a:t>
            </a:r>
            <a:r>
              <a:rPr lang="en-US" dirty="0"/>
              <a:t> language. It is based on the </a:t>
            </a:r>
            <a:r>
              <a:rPr lang="en-US" dirty="0" err="1"/>
              <a:t>eLua</a:t>
            </a:r>
            <a:r>
              <a:rPr lang="en-US" dirty="0"/>
              <a:t> project, and built on the </a:t>
            </a:r>
            <a:r>
              <a:rPr lang="en-US" dirty="0" err="1"/>
              <a:t>Espressif</a:t>
            </a:r>
            <a:r>
              <a:rPr lang="en-US" dirty="0"/>
              <a:t> Non-OS SDK for ESP8266. It uses many open source projects, such as </a:t>
            </a:r>
            <a:r>
              <a:rPr lang="en-US" dirty="0" err="1"/>
              <a:t>lua-cjson</a:t>
            </a:r>
            <a:r>
              <a:rPr lang="en-US" dirty="0"/>
              <a:t>, and spiffs. </a:t>
            </a:r>
          </a:p>
        </p:txBody>
      </p:sp>
      <p:pic>
        <p:nvPicPr>
          <p:cNvPr id="5" name="Picture 4">
            <a:extLst>
              <a:ext uri="{FF2B5EF4-FFF2-40B4-BE49-F238E27FC236}">
                <a16:creationId xmlns:a16="http://schemas.microsoft.com/office/drawing/2014/main" id="{0AB4FF73-3407-42F6-8FF5-8305ACED6530}"/>
              </a:ext>
            </a:extLst>
          </p:cNvPr>
          <p:cNvPicPr/>
          <p:nvPr/>
        </p:nvPicPr>
        <p:blipFill>
          <a:blip r:embed="rId2">
            <a:extLst>
              <a:ext uri="{BEBA8EAE-BF5A-486C-A8C5-ECC9F3942E4B}">
                <a14:imgProps xmlns:a14="http://schemas.microsoft.com/office/drawing/2010/main">
                  <a14:imgLayer r:embed="rId3">
                    <a14:imgEffect>
                      <a14:backgroundRemoval t="9961" b="89844" l="3320" r="97559"/>
                    </a14:imgEffect>
                  </a14:imgLayer>
                </a14:imgProps>
              </a:ext>
              <a:ext uri="{28A0092B-C50C-407E-A947-70E740481C1C}">
                <a14:useLocalDpi xmlns:a14="http://schemas.microsoft.com/office/drawing/2010/main" val="0"/>
              </a:ext>
            </a:extLst>
          </a:blip>
          <a:stretch>
            <a:fillRect/>
          </a:stretch>
        </p:blipFill>
        <p:spPr>
          <a:xfrm>
            <a:off x="8346045" y="1256334"/>
            <a:ext cx="2589433" cy="2578547"/>
          </a:xfrm>
          <a:prstGeom prst="rect">
            <a:avLst/>
          </a:prstGeom>
        </p:spPr>
      </p:pic>
    </p:spTree>
    <p:extLst>
      <p:ext uri="{BB962C8B-B14F-4D97-AF65-F5344CB8AC3E}">
        <p14:creationId xmlns:p14="http://schemas.microsoft.com/office/powerpoint/2010/main" val="3712657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DB1BF4-BF92-4C71-8DBD-58B05C1092A9}"/>
              </a:ext>
            </a:extLst>
          </p:cNvPr>
          <p:cNvSpPr/>
          <p:nvPr/>
        </p:nvSpPr>
        <p:spPr>
          <a:xfrm>
            <a:off x="925689" y="910515"/>
            <a:ext cx="10447412" cy="589033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r>
              <a:rPr lang="en-US" sz="2000" dirty="0">
                <a:solidFill>
                  <a:schemeClr val="bg1"/>
                </a:solidFill>
              </a:rPr>
              <a:t>First and foremost.</a:t>
            </a:r>
            <a:br>
              <a:rPr lang="en-US" sz="2000" dirty="0">
                <a:solidFill>
                  <a:schemeClr val="bg1"/>
                </a:solidFill>
              </a:rPr>
            </a:br>
            <a:endParaRPr lang="en-US" sz="2000" dirty="0">
              <a:solidFill>
                <a:schemeClr val="bg1"/>
              </a:solidFill>
            </a:endParaRPr>
          </a:p>
          <a:p>
            <a:endParaRPr lang="en-US" sz="2000" b="1" dirty="0">
              <a:solidFill>
                <a:schemeClr val="bg1"/>
              </a:solidFill>
            </a:endParaRPr>
          </a:p>
          <a:p>
            <a:r>
              <a:rPr lang="en-US" sz="2000" b="1" dirty="0">
                <a:solidFill>
                  <a:schemeClr val="bg1"/>
                </a:solidFill>
              </a:rPr>
              <a:t>What is </a:t>
            </a:r>
            <a:r>
              <a:rPr lang="en-US" sz="2000" b="1" dirty="0" err="1">
                <a:solidFill>
                  <a:schemeClr val="bg1"/>
                </a:solidFill>
              </a:rPr>
              <a:t>Gururkul</a:t>
            </a:r>
            <a:r>
              <a:rPr lang="en-US" sz="2000" b="1" dirty="0">
                <a:solidFill>
                  <a:schemeClr val="bg1"/>
                </a:solidFill>
              </a:rPr>
              <a:t> Model?</a:t>
            </a:r>
          </a:p>
          <a:p>
            <a:endParaRPr lang="en-US" sz="2000" dirty="0">
              <a:solidFill>
                <a:schemeClr val="bg1"/>
              </a:solidFill>
            </a:endParaRPr>
          </a:p>
          <a:p>
            <a:r>
              <a:rPr lang="en-US" sz="2000" dirty="0">
                <a:solidFill>
                  <a:schemeClr val="bg1"/>
                </a:solidFill>
              </a:rPr>
              <a:t>We, Team Ajax plan on working with an educational start-up (</a:t>
            </a:r>
            <a:r>
              <a:rPr lang="en-US" sz="2000" dirty="0" err="1">
                <a:solidFill>
                  <a:schemeClr val="bg1"/>
                </a:solidFill>
              </a:rPr>
              <a:t>OxYmora</a:t>
            </a:r>
            <a:r>
              <a:rPr lang="en-US" sz="2000" dirty="0">
                <a:solidFill>
                  <a:schemeClr val="bg1"/>
                </a:solidFill>
              </a:rPr>
              <a:t> Technologies Pvt Ltd;      Backed by 38 NGOs) , that aims to provide a more practical approach towards education by emphasizing more in the practical and applied knowledge rather than rote learning that is popular.</a:t>
            </a:r>
          </a:p>
          <a:p>
            <a:r>
              <a:rPr lang="en-US" sz="2000" dirty="0">
                <a:solidFill>
                  <a:schemeClr val="bg1"/>
                </a:solidFill>
              </a:rPr>
              <a:t>We plan to implement the ideas of this model in our product that we are developing for this hackathon thus making a contribution towards both the youth of this country and also the company we have been working with. </a:t>
            </a:r>
          </a:p>
        </p:txBody>
      </p:sp>
      <p:sp>
        <p:nvSpPr>
          <p:cNvPr id="2" name="Rectangle 1">
            <a:extLst>
              <a:ext uri="{FF2B5EF4-FFF2-40B4-BE49-F238E27FC236}">
                <a16:creationId xmlns:a16="http://schemas.microsoft.com/office/drawing/2014/main" id="{41FA5E1C-4EA2-4ECD-AEAD-DD692199BA86}"/>
              </a:ext>
            </a:extLst>
          </p:cNvPr>
          <p:cNvSpPr/>
          <p:nvPr/>
        </p:nvSpPr>
        <p:spPr>
          <a:xfrm>
            <a:off x="0" y="-3290"/>
            <a:ext cx="12192000"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Our </a:t>
            </a:r>
            <a:r>
              <a:rPr lang="en-US" sz="5400" b="1">
                <a:ln w="9525">
                  <a:solidFill>
                    <a:schemeClr val="bg1"/>
                  </a:solidFill>
                  <a:prstDash val="solid"/>
                </a:ln>
                <a:effectLst>
                  <a:outerShdw blurRad="12700" dist="38100" dir="2700000" algn="tl" rotWithShape="0">
                    <a:schemeClr val="bg1">
                      <a:lumMod val="50000"/>
                    </a:schemeClr>
                  </a:outerShdw>
                </a:effectLst>
              </a:rPr>
              <a:t>Future Plans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9" name="Picture 8">
            <a:extLst>
              <a:ext uri="{FF2B5EF4-FFF2-40B4-BE49-F238E27FC236}">
                <a16:creationId xmlns:a16="http://schemas.microsoft.com/office/drawing/2014/main" id="{555C2E8F-6C1E-47DD-96A3-F65D39178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653" y="920040"/>
            <a:ext cx="7711777" cy="3168071"/>
          </a:xfrm>
          <a:prstGeom prst="rect">
            <a:avLst/>
          </a:prstGeom>
        </p:spPr>
      </p:pic>
    </p:spTree>
    <p:extLst>
      <p:ext uri="{BB962C8B-B14F-4D97-AF65-F5344CB8AC3E}">
        <p14:creationId xmlns:p14="http://schemas.microsoft.com/office/powerpoint/2010/main" val="1870310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1000"/>
                                        <p:tgtEl>
                                          <p:spTgt spid="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fade">
                                      <p:cBhvr>
                                        <p:cTn id="10" dur="1000"/>
                                        <p:tgtEl>
                                          <p:spTgt spid="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fade">
                                      <p:cBhvr>
                                        <p:cTn id="13" dur="1000"/>
                                        <p:tgtEl>
                                          <p:spTgt spid="7">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8" end="8"/>
                                            </p:txEl>
                                          </p:spTgt>
                                        </p:tgtEl>
                                        <p:attrNameLst>
                                          <p:attrName>style.visibility</p:attrName>
                                        </p:attrNameLst>
                                      </p:cBhvr>
                                      <p:to>
                                        <p:strVal val="visible"/>
                                      </p:to>
                                    </p:set>
                                    <p:animEffect transition="in" filter="fade">
                                      <p:cBhvr>
                                        <p:cTn id="16" dur="10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mazon alexa wallpaper">
            <a:extLst>
              <a:ext uri="{FF2B5EF4-FFF2-40B4-BE49-F238E27FC236}">
                <a16:creationId xmlns:a16="http://schemas.microsoft.com/office/drawing/2014/main" id="{B326964C-3EFC-42F7-919C-B3893A4C1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E02280-2CE6-4969-8D6A-1BB1FDBC8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534" y="1348447"/>
            <a:ext cx="1905534" cy="890899"/>
          </a:xfrm>
          <a:prstGeom prst="rect">
            <a:avLst/>
          </a:prstGeom>
        </p:spPr>
      </p:pic>
      <p:pic>
        <p:nvPicPr>
          <p:cNvPr id="9" name="Picture 8" descr="Image result for thank you logo">
            <a:extLst>
              <a:ext uri="{FF2B5EF4-FFF2-40B4-BE49-F238E27FC236}">
                <a16:creationId xmlns:a16="http://schemas.microsoft.com/office/drawing/2014/main" id="{BDBCDAC0-C753-4B07-91D4-4C4704E1320A}"/>
              </a:ext>
            </a:extLst>
          </p:cNvPr>
          <p:cNvPicPr/>
          <p:nvPr/>
        </p:nvPicPr>
        <p:blipFill rotWithShape="1">
          <a:blip r:embed="rId4">
            <a:extLst>
              <a:ext uri="{BEBA8EAE-BF5A-486C-A8C5-ECC9F3942E4B}">
                <a14:imgProps xmlns:a14="http://schemas.microsoft.com/office/drawing/2010/main">
                  <a14:imgLayer r:embed="rId5">
                    <a14:imgEffect>
                      <a14:backgroundRemoval t="0" b="89912" l="7420" r="89870"/>
                    </a14:imgEffect>
                  </a14:imgLayer>
                </a14:imgProps>
              </a:ext>
              <a:ext uri="{28A0092B-C50C-407E-A947-70E740481C1C}">
                <a14:useLocalDpi xmlns:a14="http://schemas.microsoft.com/office/drawing/2010/main" val="0"/>
              </a:ext>
            </a:extLst>
          </a:blip>
          <a:srcRect l="6782" r="13703"/>
          <a:stretch/>
        </p:blipFill>
        <p:spPr bwMode="auto">
          <a:xfrm>
            <a:off x="8472195" y="-722"/>
            <a:ext cx="3710473" cy="277191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7118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349</TotalTime>
  <Words>259</Words>
  <Application>Microsoft Office PowerPoint</Application>
  <PresentationFormat>Widescreen</PresentationFormat>
  <Paragraphs>48</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Trebuchet MS</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 </cp:lastModifiedBy>
  <cp:revision>57</cp:revision>
  <dcterms:created xsi:type="dcterms:W3CDTF">2018-09-22T07:28:31Z</dcterms:created>
  <dcterms:modified xsi:type="dcterms:W3CDTF">2018-09-23T09:53:54Z</dcterms:modified>
</cp:coreProperties>
</file>